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6858000" cx="9144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3CA427F-F863-418D-9BA4-F42E1C95F263}">
  <a:tblStyle styleId="{B3CA427F-F863-418D-9BA4-F42E1C95F26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6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1275" y="0"/>
            <a:ext cx="2946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9750"/>
            <a:ext cx="2946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1275" y="9429750"/>
            <a:ext cx="2946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/>
        </p:nvSpPr>
        <p:spPr>
          <a:xfrm>
            <a:off x="3851275" y="9429750"/>
            <a:ext cx="2946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917575" y="744537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 txBox="1"/>
          <p:nvPr/>
        </p:nvSpPr>
        <p:spPr>
          <a:xfrm>
            <a:off x="3851275" y="9429750"/>
            <a:ext cx="2946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0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2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3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5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6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7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8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9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0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1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2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3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4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4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5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6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6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7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8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9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0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1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2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2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3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4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4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5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5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6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7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8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8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9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70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1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2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3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3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4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4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5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6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6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906462" y="4714875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:notes"/>
          <p:cNvSpPr/>
          <p:nvPr>
            <p:ph idx="2" type="sldImg"/>
          </p:nvPr>
        </p:nvSpPr>
        <p:spPr>
          <a:xfrm>
            <a:off x="915987" y="744537"/>
            <a:ext cx="4965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>
  <p:cSld name="Только заголовок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, текст и клип" type="txAndClipArt">
  <p:cSld name="TEXT_AND_CLIPAR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11"/>
          <p:cNvSpPr/>
          <p:nvPr>
            <p:ph idx="2" type="clipArt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8" name="Google Shape;58;p16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Только заголовок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диаграмма" type="chart">
  <p:cSld name="CHAR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" name="Google Shape;25;p7"/>
          <p:cNvSpPr/>
          <p:nvPr>
            <p:ph idx="2" type="chart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, объект и текст" type="objAndTx">
  <p:cSld name="OBJECT_AND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таблица" type="tbl">
  <p:cSld name="TAB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2" name="Google Shape;32;p9"/>
          <p:cNvSpPr/>
          <p:nvPr>
            <p:ph idx="2" type="tbl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, клип и текст" type="clipArtAndTx">
  <p:cSld name="CLIPART_AND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10"/>
          <p:cNvSpPr/>
          <p:nvPr>
            <p:ph idx="2" type="clipArt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 amt="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8293100" y="6262687"/>
            <a:ext cx="758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scopus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youtube.com/watch?v=WcUanNqOW00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webbook.nist.gov/chemistry" TargetMode="External"/><Relationship Id="rId4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57187" y="714375"/>
            <a:ext cx="8534400" cy="1928700"/>
          </a:xfrm>
          <a:prstGeom prst="rect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ОРГАНИЗАЦИЯ НАУЧНО-ИССЛЕДОВАТЕЛЬСКОЙ ДЕЯТЕЛЬНОСТИ</a:t>
            </a:r>
            <a:endParaRPr/>
          </a:p>
        </p:txBody>
      </p:sp>
      <p:sp>
        <p:nvSpPr>
          <p:cNvPr id="74" name="Google Shape;74;p19"/>
          <p:cNvSpPr txBox="1"/>
          <p:nvPr/>
        </p:nvSpPr>
        <p:spPr>
          <a:xfrm>
            <a:off x="357187" y="3000375"/>
            <a:ext cx="8572500" cy="2862300"/>
          </a:xfrm>
          <a:prstGeom prst="rect">
            <a:avLst/>
          </a:prstGeom>
          <a:noFill/>
          <a:ln cap="flat" cmpd="sng" w="28575">
            <a:solidFill>
              <a:srgbClr val="3294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С.М. Пестов</a:t>
            </a:r>
            <a:r>
              <a:rPr b="0" i="0" lang="en-US" sz="2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rPr b="0" i="1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Кафедра физической химии.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rPr b="0" i="1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Институт тонких химических технологий имени М.В. Ломоносова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rPr b="0" i="1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МИРЭА - Российский Технологический Университет.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rPr b="0" i="1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119571 Москва, проспект Вернадского, 86.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E-mail: pestovsm@yandex.ru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87" y="1000125"/>
            <a:ext cx="2219400" cy="8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1812" y="928687"/>
            <a:ext cx="5715000" cy="15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500" y="214312"/>
            <a:ext cx="5572125" cy="64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2125" y="4643437"/>
            <a:ext cx="26860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362" y="2857500"/>
            <a:ext cx="4183062" cy="321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72125" y="2786062"/>
            <a:ext cx="23780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05487" y="3714750"/>
            <a:ext cx="2100262" cy="76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428625" y="214312"/>
            <a:ext cx="82296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Уравнение Шредера</a:t>
            </a:r>
            <a:endParaRPr/>
          </a:p>
        </p:txBody>
      </p:sp>
      <p:pic>
        <p:nvPicPr>
          <p:cNvPr id="142" name="Google Shape;142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" y="5429250"/>
            <a:ext cx="21621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1357312" y="4786312"/>
            <a:ext cx="3403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ln x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 </a:t>
            </a:r>
            <a:r>
              <a:rPr b="0" i="0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ΔН</a:t>
            </a:r>
            <a:r>
              <a:rPr b="0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/R(1/T </a:t>
            </a:r>
            <a:r>
              <a:rPr b="0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пл.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- 1/Т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пл.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44" name="Google Shape;144;p29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437" y="1039812"/>
            <a:ext cx="3941762" cy="34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187" y="885825"/>
            <a:ext cx="6215100" cy="55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85750"/>
            <a:ext cx="8858249" cy="55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87" y="357187"/>
            <a:ext cx="7500900" cy="36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43375"/>
            <a:ext cx="3627436" cy="164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3312" y="4357687"/>
            <a:ext cx="5000624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457200" y="0"/>
            <a:ext cx="8229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Расчет погрешностей в определении коэффициентов линейной зависимости  </a:t>
            </a:r>
            <a:endParaRPr/>
          </a:p>
        </p:txBody>
      </p:sp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143000"/>
            <a:ext cx="7072314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/>
        </p:nvSpPr>
        <p:spPr>
          <a:xfrm>
            <a:off x="285750" y="2143125"/>
            <a:ext cx="857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49262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a/2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критерий Стьюдента, f = m-1 - число степеней свободы</a:t>
            </a:r>
            <a:endParaRPr/>
          </a:p>
          <a:p>
            <a:pPr indent="449262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Расчет погрешности для коэффициентов Δa и Δb:</a:t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49262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Δa = ±t(α=0,95; m-1) * S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/>
          </a:p>
          <a:p>
            <a:pPr indent="449262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Δb = ±t(α=0,95; m-1) * S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49262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Расчет погрешности для энтальпии плавления</a:t>
            </a:r>
            <a:endParaRPr/>
          </a:p>
          <a:p>
            <a:pPr indent="449262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ΔΔH  = Δb * R</a:t>
            </a:r>
            <a:endParaRPr/>
          </a:p>
        </p:txBody>
      </p:sp>
      <p:sp>
        <p:nvSpPr>
          <p:cNvPr id="166" name="Google Shape;166;p32"/>
          <p:cNvSpPr txBox="1"/>
          <p:nvPr/>
        </p:nvSpPr>
        <p:spPr>
          <a:xfrm>
            <a:off x="928687" y="5643562"/>
            <a:ext cx="7047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889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Конечный ответ приведите в виде: Δ</a:t>
            </a:r>
            <a:r>
              <a:rPr b="0" baseline="-25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 ± ΔΔH кДж моль</a:t>
            </a:r>
            <a:r>
              <a:rPr b="0" baseline="30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" y="0"/>
            <a:ext cx="66642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6800" y="5768975"/>
            <a:ext cx="4827587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7812" y="4322762"/>
            <a:ext cx="5357814" cy="131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12" y="811212"/>
            <a:ext cx="4567237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087" y="1597025"/>
            <a:ext cx="3484562" cy="75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 txBox="1"/>
          <p:nvPr/>
        </p:nvSpPr>
        <p:spPr>
          <a:xfrm>
            <a:off x="0" y="169862"/>
            <a:ext cx="5976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450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Формулы для расчета коэффициентов а и b:</a:t>
            </a:r>
            <a:endParaRPr/>
          </a:p>
        </p:txBody>
      </p:sp>
      <p:sp>
        <p:nvSpPr>
          <p:cNvPr id="181" name="Google Shape;181;p34"/>
          <p:cNvSpPr txBox="1"/>
          <p:nvPr/>
        </p:nvSpPr>
        <p:spPr>
          <a:xfrm>
            <a:off x="169862" y="2444750"/>
            <a:ext cx="563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449262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– количество экспериментальных точек</a:t>
            </a: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182" name="Google Shape;18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5987" y="4670425"/>
            <a:ext cx="2598737" cy="67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362" y="5584825"/>
            <a:ext cx="3157537" cy="68738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 txBox="1"/>
          <p:nvPr/>
        </p:nvSpPr>
        <p:spPr>
          <a:xfrm>
            <a:off x="-155575" y="2871787"/>
            <a:ext cx="7823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450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Вычисление дисперсии адекватности модели: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-155575" y="3371850"/>
            <a:ext cx="66642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450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baseline="-25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y</a:t>
            </a:r>
            <a:r>
              <a:rPr b="1" baseline="-25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´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экспериментальные и расчетные значения </a:t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0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Вычисление дисперсий S</a:t>
            </a:r>
            <a:r>
              <a:rPr b="1" baseline="-25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baseline="30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S</a:t>
            </a:r>
            <a:r>
              <a:rPr b="1" baseline="-25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1" baseline="30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450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коэффициентов а и b:</a:t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2675" y="5594350"/>
            <a:ext cx="1824037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428625" y="642937"/>
            <a:ext cx="8229600" cy="3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ГОСТ (Оформление результатов НИР).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ГОСТ 7.32-2017. Отчет о научно-исследовательской работе. Структура и правила оформления.</a:t>
            </a:r>
            <a:endParaRPr/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Положение о магистерской диссертации МИРЭА.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Оформление списка литературы (ГОСТ 7.1-2003).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457200" y="2643187"/>
            <a:ext cx="8229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Оформление списка литературы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357187" y="500062"/>
            <a:ext cx="8229600" cy="6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Примеры оформления списка литературы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(ГОСТ 7.1-2003):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Боголюбов, А. Н. О вещественных резонансах в волноводе с неоднородным заполнением / А. Н. Боголюбов, А. Л. Делицын, M. Д. Малых // Вестн. Моск. ун-та. Сер. 3, Физика. Астрономия. – 2001. – № 5. – С. 23–25. 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Рид, Р. Свойства газов и жидкостей / Р. Рид, Дж. Праусниц, Т. Шервуд. - Л. : Химия, 1982, 592 с.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Pestov, S. Liquid crystals / S. Pestov, V. Vill / In: Springer Handbook of Condensed Matter and Materials Data. 2 ed. / ed.: W. Martienssen - Berlin: Springer, 2018. P. 955-987.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Пат. 2187888 Российская Федерация, МПК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 04 В1/38, Н 04 J13/00. Приемопередающее устройство / Чугаева В. И. ; заявитель и патентообладатель Воронеж. науч.-исслед. ин-т связи. – №2000131736/09 ; заявл. 18.12.00 ; опубл. 20.08.02, Бюл. № 23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/>
        </p:nvSpPr>
        <p:spPr>
          <a:xfrm>
            <a:off x="0" y="214312"/>
            <a:ext cx="6286500" cy="12144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Романенко В.Н., Орлов А.Г., Никитина Г.В.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Книга для начинающего исследователя-химика. - Л.: Химия, 1987. – 280 с.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dw-u1-vaio" id="80" name="Google Shape;80;p20"/>
          <p:cNvPicPr preferRelativeResize="0"/>
          <p:nvPr/>
        </p:nvPicPr>
        <p:blipFill rotWithShape="1">
          <a:blip r:embed="rId3">
            <a:alphaModFix/>
          </a:blip>
          <a:srcRect b="0" l="2245" r="32489" t="872"/>
          <a:stretch/>
        </p:blipFill>
        <p:spPr>
          <a:xfrm>
            <a:off x="6835775" y="0"/>
            <a:ext cx="2308224" cy="147478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/>
        </p:nvSpPr>
        <p:spPr>
          <a:xfrm>
            <a:off x="285750" y="5643562"/>
            <a:ext cx="4786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20"/>
          <p:cNvSpPr txBox="1"/>
          <p:nvPr/>
        </p:nvSpPr>
        <p:spPr>
          <a:xfrm>
            <a:off x="5286375" y="2357437"/>
            <a:ext cx="3857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0"/>
          <p:cNvSpPr txBox="1"/>
          <p:nvPr/>
        </p:nvSpPr>
        <p:spPr>
          <a:xfrm>
            <a:off x="214312" y="2143125"/>
            <a:ext cx="73803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Структура Диссертации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Титульный лист, план работы, аннотация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Введение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Литературный обзор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Резюме - Обоснование проводимых исследований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Методы исследования, использованные материалы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Экспериментальная часть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и обобщение результатов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Выводы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Список источников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Приложения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idx="1" type="body"/>
          </p:nvPr>
        </p:nvSpPr>
        <p:spPr>
          <a:xfrm>
            <a:off x="457200" y="2428875"/>
            <a:ext cx="8229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источников 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литературного обзора 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457200" y="274637"/>
            <a:ext cx="79725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Классические методы работы с литературой</a:t>
            </a:r>
            <a:b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Библиотеки</a:t>
            </a:r>
            <a:endParaRPr/>
          </a:p>
        </p:txBody>
      </p:sp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500062" y="1428750"/>
            <a:ext cx="7358100" cy="4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ГПНТБ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Государственная публичная научно-техническая библиотека  (старый адрес: Кузнецкий мост, 12 – новый адрес: 3-я Хорошевская ул., 17;  м. Окт. поле, Полежаевская)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//gpntb.ru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Российская Государственная Патентная библиотека (Бережковская наб., 24)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Российская Государственная Библиотека (ул. Воздвиженка, 3/5)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//www.rsl.ru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Отдел диссертаций РГБ (г. Химки, ул. Библиотечная, 15)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Библиотека по естественным наукам РАН (ул. Знаменка, 11)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//www.benran.ru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457200" y="274637"/>
            <a:ext cx="8229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Основные пособия по поиску химической информации</a:t>
            </a:r>
            <a:endParaRPr/>
          </a:p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214312" y="1000125"/>
            <a:ext cx="86439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Потапов В.М., Кочетова Э.К. Химическая информация. Что, где и как искать химику в литературе. - М.: Химия, 1979. - 304 с.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Потапов В.М., Кочетова Э.К. Химическая информация. Где и как искать химику нужные сведения. 2 изд. - М.: Химия, 1988. - 224 с.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Потапов В.М., Розенман М.И., Кочетова Э.К., Покровский Б.И. Поиск химической информации. - М.: МГУ, 1990. - 174 с.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Гефтер Е.Л., Меквабишвили Т.В. Методы работы с химической литературой. - М.: НИИТЭХИМ, 1996. - 234 с.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457200" y="274637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Справочная литература</a:t>
            </a:r>
            <a:br>
              <a:rPr b="0" i="0" lang="en-US" sz="4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457200" y="928687"/>
            <a:ext cx="8229600" cy="5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Химическая энциклопедия Т.1-5. Под ред. И.Л. Кнуньянца (т.1-3), Н.С. Зефирова (т.4-5). - М.: Советская энцикло-педия / Большая Российская энциклопедия, 1988-1998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Gmelins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Handbuch der anorganischen Chemie.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Beilsteins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Handbuch der organische Chemie.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Landolt-Boernstein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Zahlenwerte und Funktionen aus Naturwissen – Physik, Chemie, Astronomie, Geophysik und Technik. Berlin: Springer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6 Aufl. -1950-1957, Neue Serie. Springer, 1965-…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   IV – Phys. Properties; IV/21A-C- Vapor Pressure;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IV/8 - melt. temp.; density…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Kirk-Othmer  Encyclopedia of Chemical Technology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Ulmann‘s Encyclopedia of Industrial Chemistry 			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/>
        </p:nvSpPr>
        <p:spPr>
          <a:xfrm>
            <a:off x="0" y="500062"/>
            <a:ext cx="8643900" cy="47148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Серверы издательств, выпускающих журналы по химии и наукам, связанным с химией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//www.elsevier.com    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www.sciencedirect.com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Elsevier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springerlink.com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	Springer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onlinelibrary.wiley.com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Wiley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www.tandonline.com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Tandfonline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Taylor&amp;Francis  Gordon&amp;Breach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American Chemical Society //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pubs.acs.org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Royal Chemical Society //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pubs.rsc.org</a:t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журналы РИНЦ  //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еlibrary.ru</a:t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85750" y="5643562"/>
            <a:ext cx="4786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75" y="1071562"/>
            <a:ext cx="7526338" cy="5248275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007A5C"/>
            </a:outerShdw>
          </a:effectLst>
        </p:spPr>
      </p:pic>
      <p:sp>
        <p:nvSpPr>
          <p:cNvPr id="236" name="Google Shape;236;p43"/>
          <p:cNvSpPr txBox="1"/>
          <p:nvPr/>
        </p:nvSpPr>
        <p:spPr>
          <a:xfrm>
            <a:off x="395287" y="214312"/>
            <a:ext cx="82629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SciFinder – Chemical Abstracts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/>
        </p:nvSpPr>
        <p:spPr>
          <a:xfrm>
            <a:off x="395287" y="214312"/>
            <a:ext cx="82629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SciFinder – поиск по ученым</a:t>
            </a:r>
            <a:endParaRPr/>
          </a:p>
        </p:txBody>
      </p:sp>
      <p:pic>
        <p:nvPicPr>
          <p:cNvPr id="242" name="Google Shape;24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981075"/>
            <a:ext cx="8118475" cy="566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2" y="1143000"/>
            <a:ext cx="7583486" cy="5495925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007A5C"/>
            </a:outerShdw>
          </a:effectLst>
        </p:spPr>
      </p:pic>
      <p:sp>
        <p:nvSpPr>
          <p:cNvPr id="248" name="Google Shape;248;p45"/>
          <p:cNvSpPr txBox="1"/>
          <p:nvPr/>
        </p:nvSpPr>
        <p:spPr>
          <a:xfrm>
            <a:off x="395287" y="214312"/>
            <a:ext cx="82629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SciFinder – поиск по CAS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/>
        </p:nvSpPr>
        <p:spPr>
          <a:xfrm>
            <a:off x="0" y="214312"/>
            <a:ext cx="8643900" cy="12858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Поисково-аналитические возможности индекса научного цитирования </a:t>
            </a: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 – </a:t>
            </a:r>
            <a:r>
              <a:rPr b="1" i="0" lang="en-US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www.scopus.com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46"/>
          <p:cNvSpPr txBox="1"/>
          <p:nvPr/>
        </p:nvSpPr>
        <p:spPr>
          <a:xfrm>
            <a:off x="5286375" y="2357437"/>
            <a:ext cx="3857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46"/>
          <p:cNvSpPr txBox="1"/>
          <p:nvPr/>
        </p:nvSpPr>
        <p:spPr>
          <a:xfrm>
            <a:off x="428625" y="2286000"/>
            <a:ext cx="38577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ЖУРНАЛЫ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20,874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рецензир. журналов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(Физические Науки </a:t>
            </a:r>
            <a:r>
              <a:rPr b="1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6,600)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367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отраслевых журналов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 5 тыс издательств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Полные метаданные, аннотации и цитируемая пристатейная литература 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(с 1970 – 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&gt;2,800 журналов  Open Access</a:t>
            </a:r>
            <a:endParaRPr/>
          </a:p>
        </p:txBody>
      </p:sp>
      <p:sp>
        <p:nvSpPr>
          <p:cNvPr id="256" name="Google Shape;256;p46"/>
          <p:cNvSpPr txBox="1"/>
          <p:nvPr/>
        </p:nvSpPr>
        <p:spPr>
          <a:xfrm>
            <a:off x="4572000" y="2357437"/>
            <a:ext cx="4572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КОНФЕРЕНЦИИ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основном по Инженерным и физическим наукам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ПАТЕНТЫ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КНИГИ</a:t>
            </a:r>
            <a:endParaRPr/>
          </a:p>
        </p:txBody>
      </p:sp>
      <p:sp>
        <p:nvSpPr>
          <p:cNvPr id="257" name="Google Shape;257;p46"/>
          <p:cNvSpPr txBox="1"/>
          <p:nvPr/>
        </p:nvSpPr>
        <p:spPr>
          <a:xfrm>
            <a:off x="3286125" y="5857875"/>
            <a:ext cx="2636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of Sciences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457200" y="0"/>
            <a:ext cx="8229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Список журналов, индексируемых Scopus </a:t>
            </a:r>
            <a:br>
              <a:rPr b="0" i="0" lang="en-US" sz="4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pic>
        <p:nvPicPr>
          <p:cNvPr id="263" name="Google Shape;263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714375"/>
            <a:ext cx="6780300" cy="59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428625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Шахрай С.М., Аристер Н.И., Тедеев А.А. О плагиате в произведениях науки (диссертациях на соискание ученой степени): научно-метод. пособие. – М.: МИИ, 2014. – 176 с.</a:t>
            </a:r>
            <a:endParaRPr/>
          </a:p>
        </p:txBody>
      </p:sp>
      <p:sp>
        <p:nvSpPr>
          <p:cNvPr id="89" name="Google Shape;89;p21"/>
          <p:cNvSpPr txBox="1"/>
          <p:nvPr/>
        </p:nvSpPr>
        <p:spPr>
          <a:xfrm>
            <a:off x="0" y="1357312"/>
            <a:ext cx="9144000" cy="53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Неправомерное заимствование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Формой 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неправомерного заимствования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научной сфере выступает 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плагиат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Под плагиатом понимается нарушение личных неимущественных прав автора (авторских прав) путем присвоения авторства на произведение науки …, выразившееся в неправомерном,  т.е. необоснованном целями цитирования заимствования чужого текста (части текста) без указания (ссылки) на истинного автора и источник заимствования, оформленного в соответствии с установленными правилами цитирования.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 факто плагиат осуществляется в 2 формах:</a:t>
            </a:r>
            <a:endParaRPr/>
          </a:p>
          <a:p>
            <a:pPr indent="-1270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Дословного присвоения авторства чужого текста.</a:t>
            </a:r>
            <a:endParaRPr/>
          </a:p>
          <a:p>
            <a:pPr indent="-1270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Присвоения чужого текста с применением стилистического приема парафазы, т.е. с заменой слов и выражений на синонимы без изменения содержания заимствованного текста. 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использовании в научной работе 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компиляции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с формальной точки зрения, соискатель ученой степени не нарушает установленных правил цитирования, однако при этом 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приращения нового научного знания практически не происходит, а проведение поискового научного исследования фактически имитируется.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429626" cy="674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/>
        </p:nvSpPr>
        <p:spPr>
          <a:xfrm>
            <a:off x="0" y="214312"/>
            <a:ext cx="8643900" cy="9288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Авторский профиль (Author Profile)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49"/>
          <p:cNvSpPr txBox="1"/>
          <p:nvPr/>
        </p:nvSpPr>
        <p:spPr>
          <a:xfrm>
            <a:off x="5286375" y="2357437"/>
            <a:ext cx="3857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49"/>
          <p:cNvSpPr txBox="1"/>
          <p:nvPr/>
        </p:nvSpPr>
        <p:spPr>
          <a:xfrm>
            <a:off x="285750" y="1214437"/>
            <a:ext cx="8429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Ученые могут отслеживать свои публикации с помощью авторских профилей, а так же работу своих коллег и соавторов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7" y="2286000"/>
            <a:ext cx="8793162" cy="3121025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007A5C"/>
            </a:outerShdw>
          </a:effectLst>
        </p:spPr>
      </p:pic>
      <p:sp>
        <p:nvSpPr>
          <p:cNvPr id="277" name="Google Shape;277;p49"/>
          <p:cNvSpPr txBox="1"/>
          <p:nvPr/>
        </p:nvSpPr>
        <p:spPr>
          <a:xfrm>
            <a:off x="0" y="5572125"/>
            <a:ext cx="9144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Перевод кирилицы русских фамилий на латынь:</a:t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Bogojawlensky, A., Winogradow, N. : Z. Phys. Chem. 60, 433 (1907)</a:t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Molochko / Molotschko / Molotchko</a:t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 – х  /  zh – ж  /  sh - ш  /  shch – щ  /  ts – ц  /  ch - ч  /  ya - я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01062" cy="679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567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01062" cy="679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567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" y="166687"/>
            <a:ext cx="6643687" cy="6191250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007A5C"/>
            </a:outerShdw>
          </a:effectLst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type="title"/>
          </p:nvPr>
        </p:nvSpPr>
        <p:spPr>
          <a:xfrm>
            <a:off x="457200" y="274637"/>
            <a:ext cx="8229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Scopus – МИТХТ</a:t>
            </a:r>
            <a:br>
              <a:rPr b="0" i="0" lang="en-US" sz="4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pic>
        <p:nvPicPr>
          <p:cNvPr descr="C:\Users\yakshonakg\Desktop\17-03-2015 21-17-02.jpg" id="308" name="Google Shape;308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937" y="1785937"/>
            <a:ext cx="8994900" cy="45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idx="1" type="body"/>
          </p:nvPr>
        </p:nvSpPr>
        <p:spPr>
          <a:xfrm>
            <a:off x="285750" y="214312"/>
            <a:ext cx="8229600" cy="3071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of Science (WoS) </a:t>
            </a: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 поисковая платформа, объединяющая реферативные базы данных публикаций в научных журналах и патентов, в том числе базы, учитывающие взаимное цитирование публикаций, разрабатываемая и предоставляемая компанией  Thomson Reuters.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 адрес: </a:t>
            </a:r>
            <a:r>
              <a:rPr b="0" i="0" lang="en-US" sz="2400" u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webofscience.com</a:t>
            </a:r>
            <a:endParaRPr/>
          </a:p>
        </p:txBody>
      </p:sp>
      <p:sp>
        <p:nvSpPr>
          <p:cNvPr id="314" name="Google Shape;314;p56"/>
          <p:cNvSpPr txBox="1"/>
          <p:nvPr/>
        </p:nvSpPr>
        <p:spPr>
          <a:xfrm>
            <a:off x="285750" y="3357562"/>
            <a:ext cx="8286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Возможности Web of science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-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Тематическое информирование;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-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Справочно-библиографическое обслуживание;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-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Формирование собственных баз данных;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-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Поисковый интерфейс для пользователей любого уровня;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Аналитические инструменты – библиометрические исследования.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>
            <p:ph idx="1" type="body"/>
          </p:nvPr>
        </p:nvSpPr>
        <p:spPr>
          <a:xfrm>
            <a:off x="500062" y="17145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Выбор языка (c 2015 года доступен русский язык)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eb Of Science interface.jpg" id="320" name="Google Shape;320;p57"/>
          <p:cNvPicPr preferRelativeResize="0"/>
          <p:nvPr/>
        </p:nvPicPr>
        <p:blipFill rotWithShape="1">
          <a:blip r:embed="rId3">
            <a:alphaModFix/>
          </a:blip>
          <a:srcRect b="5861" l="0" r="0" t="8821"/>
          <a:stretch/>
        </p:blipFill>
        <p:spPr>
          <a:xfrm>
            <a:off x="285750" y="2714625"/>
            <a:ext cx="8637587" cy="392906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7"/>
          <p:cNvSpPr txBox="1"/>
          <p:nvPr>
            <p:ph type="title"/>
          </p:nvPr>
        </p:nvSpPr>
        <p:spPr>
          <a:xfrm>
            <a:off x="457200" y="274637"/>
            <a:ext cx="8229600" cy="1938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базы Данных (лучше всего начинать с базы данных WoS Core Collection, но поиск по всем базам данных позволяет найти одну и ту же запись в разных базах данных, что, в свою очередь, может дать дополнительную информацию) </a:t>
            </a:r>
            <a:endParaRPr/>
          </a:p>
        </p:txBody>
      </p:sp>
      <p:sp>
        <p:nvSpPr>
          <p:cNvPr id="322" name="Google Shape;322;p57"/>
          <p:cNvSpPr/>
          <p:nvPr/>
        </p:nvSpPr>
        <p:spPr>
          <a:xfrm>
            <a:off x="8143875" y="2143125"/>
            <a:ext cx="142800" cy="1071600"/>
          </a:xfrm>
          <a:prstGeom prst="downArrow">
            <a:avLst>
              <a:gd fmla="val 2016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/>
        </p:nvSpPr>
        <p:spPr>
          <a:xfrm>
            <a:off x="0" y="214312"/>
            <a:ext cx="6929400" cy="66438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Темы для общения: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Liquid Crystals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Chemical Thermodynamics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Thermal analysis, phase diagrams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Chemistry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Inorganic Chemistry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Chemical Informatics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Chemical Engineering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Safety (HAZOP, risk analysis)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Modelling of industrial accidents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Drinking water  and wastewater treatment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Ion exchange resins – Hydrometallurgy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implants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Surface treatment by cluster beams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dw-u1-vaio" id="95" name="Google Shape;95;p22"/>
          <p:cNvPicPr preferRelativeResize="0"/>
          <p:nvPr/>
        </p:nvPicPr>
        <p:blipFill rotWithShape="1">
          <a:blip r:embed="rId3">
            <a:alphaModFix/>
          </a:blip>
          <a:srcRect b="0" l="2245" r="32489" t="872"/>
          <a:stretch/>
        </p:blipFill>
        <p:spPr>
          <a:xfrm>
            <a:off x="6835775" y="214312"/>
            <a:ext cx="2308224" cy="147478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/>
        </p:nvSpPr>
        <p:spPr>
          <a:xfrm>
            <a:off x="285750" y="5643562"/>
            <a:ext cx="4786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2"/>
          <p:cNvSpPr txBox="1"/>
          <p:nvPr/>
        </p:nvSpPr>
        <p:spPr>
          <a:xfrm>
            <a:off x="5286375" y="2357437"/>
            <a:ext cx="3857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type="title"/>
          </p:nvPr>
        </p:nvSpPr>
        <p:spPr>
          <a:xfrm>
            <a:off x="428625" y="0"/>
            <a:ext cx="82296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77812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Наиболее важные поля</a:t>
            </a: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Тематический поиск;  </a:t>
            </a:r>
            <a:b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Поиск по автору;</a:t>
            </a:r>
            <a:b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Поиск по организации;</a:t>
            </a:r>
            <a:b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Поиск журнала в WoS (индексируется ли он в данной базе данных), его импакт-фактор).</a:t>
            </a:r>
            <a:br>
              <a:rPr b="0" i="0" lang="en-US" sz="4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pic>
        <p:nvPicPr>
          <p:cNvPr id="328" name="Google Shape;328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87" y="2500312"/>
            <a:ext cx="8229600" cy="36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59"/>
          <p:cNvGrpSpPr/>
          <p:nvPr/>
        </p:nvGrpSpPr>
        <p:grpSpPr>
          <a:xfrm>
            <a:off x="524489" y="705151"/>
            <a:ext cx="8437512" cy="5074161"/>
            <a:chOff x="0" y="0"/>
            <a:chExt cx="2147483647" cy="2147483647"/>
          </a:xfrm>
        </p:grpSpPr>
        <p:pic>
          <p:nvPicPr>
            <p:cNvPr descr="wok-1.png" id="334" name="Google Shape;334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310720" y="841756454"/>
              <a:ext cx="2130165092" cy="1178838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59"/>
            <p:cNvSpPr/>
            <p:nvPr/>
          </p:nvSpPr>
          <p:spPr>
            <a:xfrm>
              <a:off x="0" y="1406528056"/>
              <a:ext cx="536975380" cy="71031226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Google Shape;336;p59"/>
            <p:cNvSpPr/>
            <p:nvPr/>
          </p:nvSpPr>
          <p:spPr>
            <a:xfrm rot="3299999">
              <a:off x="553993130" y="1003471609"/>
              <a:ext cx="50309363" cy="729505156"/>
            </a:xfrm>
            <a:prstGeom prst="downArrow">
              <a:avLst>
                <a:gd fmla="val 20774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7" name="Google Shape;337;p59"/>
            <p:cNvSpPr txBox="1"/>
            <p:nvPr/>
          </p:nvSpPr>
          <p:spPr>
            <a:xfrm>
              <a:off x="588752145" y="926040859"/>
              <a:ext cx="570379595" cy="511130502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Возможность добавления дополнитель-ного термина</a:t>
              </a:r>
              <a:endParaRPr/>
            </a:p>
          </p:txBody>
        </p:sp>
        <p:sp>
          <p:nvSpPr>
            <p:cNvPr id="338" name="Google Shape;338;p59"/>
            <p:cNvSpPr/>
            <p:nvPr/>
          </p:nvSpPr>
          <p:spPr>
            <a:xfrm>
              <a:off x="294375830" y="734213838"/>
              <a:ext cx="52194475" cy="672314232"/>
            </a:xfrm>
            <a:prstGeom prst="downArrow">
              <a:avLst>
                <a:gd fmla="val 20671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9" name="Google Shape;339;p59"/>
            <p:cNvSpPr txBox="1"/>
            <p:nvPr/>
          </p:nvSpPr>
          <p:spPr>
            <a:xfrm>
              <a:off x="50523905" y="413684616"/>
              <a:ext cx="1159966899" cy="39223452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Панель уточнения результатов (выбор категорий, типов документов и др.)</a:t>
              </a:r>
              <a:endParaRPr/>
            </a:p>
          </p:txBody>
        </p:sp>
        <p:sp>
          <p:nvSpPr>
            <p:cNvPr id="340" name="Google Shape;340;p59"/>
            <p:cNvSpPr txBox="1"/>
            <p:nvPr/>
          </p:nvSpPr>
          <p:spPr>
            <a:xfrm>
              <a:off x="144473948" y="6"/>
              <a:ext cx="1014657802" cy="225534836"/>
            </a:xfrm>
            <a:prstGeom prst="rect">
              <a:avLst/>
            </a:prstGeom>
            <a:gradFill>
              <a:gsLst>
                <a:gs pos="0">
                  <a:srgbClr val="C3FFE8"/>
                </a:gs>
                <a:gs pos="35000">
                  <a:srgbClr val="D4FFEE"/>
                </a:gs>
                <a:gs pos="100000">
                  <a:srgbClr val="EDFFF8"/>
                </a:gs>
              </a:gsLst>
              <a:lin ang="16200038" scaled="0"/>
            </a:gradFill>
            <a:ln cap="flat" cmpd="sng" w="9525">
              <a:solidFill>
                <a:srgbClr val="A5DEC6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Times New Roman"/>
                <a:buNone/>
              </a:pPr>
              <a:r>
                <a:rPr b="1" i="0" lang="en-US" sz="32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Результаты поиска</a:t>
              </a:r>
              <a:endParaRPr/>
            </a:p>
          </p:txBody>
        </p:sp>
        <p:sp>
          <p:nvSpPr>
            <p:cNvPr id="341" name="Google Shape;341;p59"/>
            <p:cNvSpPr/>
            <p:nvPr/>
          </p:nvSpPr>
          <p:spPr>
            <a:xfrm>
              <a:off x="1853107740" y="734213838"/>
              <a:ext cx="51776753" cy="672314232"/>
            </a:xfrm>
            <a:prstGeom prst="downArrow">
              <a:avLst>
                <a:gd fmla="val 20678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2" name="Google Shape;342;p59"/>
            <p:cNvSpPr txBox="1"/>
            <p:nvPr/>
          </p:nvSpPr>
          <p:spPr>
            <a:xfrm>
              <a:off x="1403401124" y="413684616"/>
              <a:ext cx="744082440" cy="273338232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Информация по цитируемости статьи</a:t>
              </a:r>
              <a:endParaRPr/>
            </a:p>
          </p:txBody>
        </p:sp>
        <p:sp>
          <p:nvSpPr>
            <p:cNvPr id="343" name="Google Shape;343;p59"/>
            <p:cNvSpPr/>
            <p:nvPr/>
          </p:nvSpPr>
          <p:spPr>
            <a:xfrm>
              <a:off x="1667713377" y="1383239209"/>
              <a:ext cx="427575914" cy="163022511"/>
            </a:xfrm>
            <a:custGeom>
              <a:rect b="b" l="l" r="r" t="t"/>
              <a:pathLst>
                <a:path extrusionOk="0" h="607359" w="1763805">
                  <a:moveTo>
                    <a:pt x="688040" y="0"/>
                  </a:moveTo>
                  <a:cubicBezTo>
                    <a:pt x="440390" y="44823"/>
                    <a:pt x="192741" y="89647"/>
                    <a:pt x="96370" y="161365"/>
                  </a:cubicBezTo>
                  <a:cubicBezTo>
                    <a:pt x="0" y="233083"/>
                    <a:pt x="26894" y="360830"/>
                    <a:pt x="109817" y="430306"/>
                  </a:cubicBezTo>
                  <a:cubicBezTo>
                    <a:pt x="192740" y="499782"/>
                    <a:pt x="412376" y="553571"/>
                    <a:pt x="593911" y="578224"/>
                  </a:cubicBezTo>
                  <a:cubicBezTo>
                    <a:pt x="775446" y="602877"/>
                    <a:pt x="1026458" y="607359"/>
                    <a:pt x="1199029" y="578224"/>
                  </a:cubicBezTo>
                  <a:cubicBezTo>
                    <a:pt x="1371600" y="549089"/>
                    <a:pt x="1562100" y="479612"/>
                    <a:pt x="1629335" y="403412"/>
                  </a:cubicBezTo>
                  <a:cubicBezTo>
                    <a:pt x="1696570" y="327212"/>
                    <a:pt x="1763805" y="179295"/>
                    <a:pt x="1602440" y="121024"/>
                  </a:cubicBezTo>
                  <a:cubicBezTo>
                    <a:pt x="1441075" y="62753"/>
                    <a:pt x="661146" y="53788"/>
                    <a:pt x="661146" y="53788"/>
                  </a:cubicBezTo>
                  <a:lnTo>
                    <a:pt x="661146" y="53788"/>
                  </a:lnTo>
                </a:path>
              </a:pathLst>
            </a:custGeom>
            <a:noFill/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4" name="Google Shape;344;p59"/>
            <p:cNvSpPr/>
            <p:nvPr/>
          </p:nvSpPr>
          <p:spPr>
            <a:xfrm rot="8039998">
              <a:off x="1399259530" y="1467450257"/>
              <a:ext cx="49203884" cy="498988888"/>
            </a:xfrm>
            <a:prstGeom prst="downArrow">
              <a:avLst>
                <a:gd fmla="val 20419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5" name="Google Shape;345;p59"/>
            <p:cNvSpPr txBox="1"/>
            <p:nvPr/>
          </p:nvSpPr>
          <p:spPr>
            <a:xfrm>
              <a:off x="1471880121" y="1636353108"/>
              <a:ext cx="551589839" cy="511130502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Возможность сохранения результатов поиска</a:t>
              </a: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60"/>
          <p:cNvGrpSpPr/>
          <p:nvPr/>
        </p:nvGrpSpPr>
        <p:grpSpPr>
          <a:xfrm>
            <a:off x="357187" y="490131"/>
            <a:ext cx="8641616" cy="5466516"/>
            <a:chOff x="0" y="0"/>
            <a:chExt cx="2147483647" cy="2147483647"/>
          </a:xfrm>
        </p:grpSpPr>
        <p:pic>
          <p:nvPicPr>
            <p:cNvPr id="351" name="Google Shape;351;p60"/>
            <p:cNvPicPr preferRelativeResize="0"/>
            <p:nvPr/>
          </p:nvPicPr>
          <p:blipFill rotWithShape="1">
            <a:blip r:embed="rId3">
              <a:alphaModFix/>
            </a:blip>
            <a:srcRect b="0" l="27865" r="0" t="0"/>
            <a:stretch/>
          </p:blipFill>
          <p:spPr>
            <a:xfrm>
              <a:off x="524177447" y="828657704"/>
              <a:ext cx="1488023022" cy="1318825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60"/>
            <p:cNvSpPr/>
            <p:nvPr/>
          </p:nvSpPr>
          <p:spPr>
            <a:xfrm>
              <a:off x="456345361" y="1149485301"/>
              <a:ext cx="1302323591" cy="481123594"/>
            </a:xfrm>
            <a:custGeom>
              <a:rect b="b" l="l" r="r" t="t"/>
              <a:pathLst>
                <a:path extrusionOk="0" h="607359" w="1763805">
                  <a:moveTo>
                    <a:pt x="688040" y="0"/>
                  </a:moveTo>
                  <a:cubicBezTo>
                    <a:pt x="440390" y="44823"/>
                    <a:pt x="192741" y="89647"/>
                    <a:pt x="96370" y="161365"/>
                  </a:cubicBezTo>
                  <a:cubicBezTo>
                    <a:pt x="0" y="233083"/>
                    <a:pt x="26894" y="360830"/>
                    <a:pt x="109817" y="430306"/>
                  </a:cubicBezTo>
                  <a:cubicBezTo>
                    <a:pt x="192740" y="499782"/>
                    <a:pt x="412376" y="553571"/>
                    <a:pt x="593911" y="578224"/>
                  </a:cubicBezTo>
                  <a:cubicBezTo>
                    <a:pt x="775446" y="602877"/>
                    <a:pt x="1026458" y="607359"/>
                    <a:pt x="1199029" y="578224"/>
                  </a:cubicBezTo>
                  <a:cubicBezTo>
                    <a:pt x="1371600" y="549089"/>
                    <a:pt x="1562100" y="479612"/>
                    <a:pt x="1629335" y="403412"/>
                  </a:cubicBezTo>
                  <a:cubicBezTo>
                    <a:pt x="1696570" y="327212"/>
                    <a:pt x="1763805" y="179295"/>
                    <a:pt x="1602440" y="121024"/>
                  </a:cubicBezTo>
                  <a:cubicBezTo>
                    <a:pt x="1441075" y="62753"/>
                    <a:pt x="661146" y="53788"/>
                    <a:pt x="661146" y="53788"/>
                  </a:cubicBezTo>
                  <a:lnTo>
                    <a:pt x="661146" y="53788"/>
                  </a:lnTo>
                </a:path>
              </a:pathLst>
            </a:custGeom>
            <a:noFill/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3" name="Google Shape;353;p60"/>
            <p:cNvSpPr txBox="1"/>
            <p:nvPr/>
          </p:nvSpPr>
          <p:spPr>
            <a:xfrm>
              <a:off x="0" y="5"/>
              <a:ext cx="980630967" cy="218747426"/>
            </a:xfrm>
            <a:prstGeom prst="rect">
              <a:avLst/>
            </a:prstGeom>
            <a:gradFill>
              <a:gsLst>
                <a:gs pos="0">
                  <a:srgbClr val="C3FFE8"/>
                </a:gs>
                <a:gs pos="35000">
                  <a:srgbClr val="D4FFEE"/>
                </a:gs>
                <a:gs pos="100000">
                  <a:srgbClr val="EDFFF8"/>
                </a:gs>
              </a:gsLst>
              <a:lin ang="16200038" scaled="0"/>
            </a:gradFill>
            <a:ln cap="flat" cmpd="sng" w="9525">
              <a:solidFill>
                <a:srgbClr val="A5DEC6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Times New Roman"/>
                <a:buNone/>
              </a:pPr>
              <a:r>
                <a:rPr b="1" i="0" lang="en-US" sz="32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Результаты поиска</a:t>
              </a:r>
              <a:endParaRPr/>
            </a:p>
          </p:txBody>
        </p:sp>
        <p:sp>
          <p:nvSpPr>
            <p:cNvPr id="354" name="Google Shape;354;p60"/>
            <p:cNvSpPr/>
            <p:nvPr/>
          </p:nvSpPr>
          <p:spPr>
            <a:xfrm>
              <a:off x="929880416" y="721685111"/>
              <a:ext cx="52387596" cy="523540187"/>
            </a:xfrm>
            <a:prstGeom prst="downArrow">
              <a:avLst>
                <a:gd fmla="val 19892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5" name="Google Shape;355;p60"/>
            <p:cNvSpPr/>
            <p:nvPr/>
          </p:nvSpPr>
          <p:spPr>
            <a:xfrm>
              <a:off x="1132882679" y="695023442"/>
              <a:ext cx="52387596" cy="630187254"/>
            </a:xfrm>
            <a:prstGeom prst="downArrow">
              <a:avLst>
                <a:gd fmla="val 20181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6" name="Google Shape;356;p60"/>
            <p:cNvSpPr/>
            <p:nvPr/>
          </p:nvSpPr>
          <p:spPr>
            <a:xfrm>
              <a:off x="1606417497" y="775008825"/>
              <a:ext cx="52387596" cy="630187254"/>
            </a:xfrm>
            <a:prstGeom prst="downArrow">
              <a:avLst>
                <a:gd fmla="val 20181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7" name="Google Shape;357;p60"/>
            <p:cNvSpPr/>
            <p:nvPr/>
          </p:nvSpPr>
          <p:spPr>
            <a:xfrm flipH="1" rot="-5400000">
              <a:off x="464782457" y="1269712378"/>
              <a:ext cx="67846051" cy="507893369"/>
            </a:xfrm>
            <a:prstGeom prst="downArrow">
              <a:avLst>
                <a:gd fmla="val 19319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8" name="Google Shape;358;p60"/>
            <p:cNvSpPr txBox="1"/>
            <p:nvPr/>
          </p:nvSpPr>
          <p:spPr>
            <a:xfrm>
              <a:off x="642566951" y="507785204"/>
              <a:ext cx="372033913" cy="26479966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Название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статьи</a:t>
              </a:r>
              <a:endParaRPr/>
            </a:p>
          </p:txBody>
        </p:sp>
        <p:sp>
          <p:nvSpPr>
            <p:cNvPr id="359" name="Google Shape;359;p60"/>
            <p:cNvSpPr txBox="1"/>
            <p:nvPr/>
          </p:nvSpPr>
          <p:spPr>
            <a:xfrm>
              <a:off x="1048571240" y="561108917"/>
              <a:ext cx="320874358" cy="14966909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Авторы</a:t>
              </a:r>
              <a:endParaRPr/>
            </a:p>
          </p:txBody>
        </p:sp>
        <p:sp>
          <p:nvSpPr>
            <p:cNvPr id="360" name="Google Shape;360;p60"/>
            <p:cNvSpPr txBox="1"/>
            <p:nvPr/>
          </p:nvSpPr>
          <p:spPr>
            <a:xfrm>
              <a:off x="1437385600" y="534447248"/>
              <a:ext cx="591816622" cy="26479966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Выходные данные журнала</a:t>
              </a:r>
              <a:endParaRPr/>
            </a:p>
          </p:txBody>
        </p:sp>
        <p:sp>
          <p:nvSpPr>
            <p:cNvPr id="361" name="Google Shape;361;p60"/>
            <p:cNvSpPr txBox="1"/>
            <p:nvPr/>
          </p:nvSpPr>
          <p:spPr>
            <a:xfrm>
              <a:off x="33969892" y="1282794023"/>
              <a:ext cx="422375251" cy="61079667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Ссылка на полный текст статьи на сайте издателя</a:t>
              </a:r>
              <a:endParaRPr/>
            </a:p>
          </p:txBody>
        </p:sp>
        <p:sp>
          <p:nvSpPr>
            <p:cNvPr id="362" name="Google Shape;362;p60"/>
            <p:cNvSpPr/>
            <p:nvPr/>
          </p:nvSpPr>
          <p:spPr>
            <a:xfrm rot="5400000">
              <a:off x="1458286648" y="768642270"/>
              <a:ext cx="55196740" cy="1490037216"/>
            </a:xfrm>
            <a:prstGeom prst="downArrow">
              <a:avLst>
                <a:gd fmla="val 20968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3" name="Google Shape;363;p60"/>
            <p:cNvSpPr txBox="1"/>
            <p:nvPr/>
          </p:nvSpPr>
          <p:spPr>
            <a:xfrm>
              <a:off x="1758669194" y="1390047253"/>
              <a:ext cx="388814344" cy="26479966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Просмотр аннотации</a:t>
              </a: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61"/>
          <p:cNvGrpSpPr/>
          <p:nvPr/>
        </p:nvGrpSpPr>
        <p:grpSpPr>
          <a:xfrm>
            <a:off x="357187" y="575064"/>
            <a:ext cx="8505557" cy="5919888"/>
            <a:chOff x="0" y="0"/>
            <a:chExt cx="2147483647" cy="2147483647"/>
          </a:xfrm>
        </p:grpSpPr>
        <p:pic>
          <p:nvPicPr>
            <p:cNvPr id="369" name="Google Shape;369;p61"/>
            <p:cNvPicPr preferRelativeResize="0"/>
            <p:nvPr/>
          </p:nvPicPr>
          <p:blipFill rotWithShape="1">
            <a:blip r:embed="rId3">
              <a:alphaModFix/>
            </a:blip>
            <a:srcRect b="31777" l="58085" r="0" t="0"/>
            <a:stretch/>
          </p:blipFill>
          <p:spPr>
            <a:xfrm>
              <a:off x="85899649" y="345580406"/>
              <a:ext cx="1057136366" cy="1801903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61"/>
            <p:cNvSpPr txBox="1"/>
            <p:nvPr/>
          </p:nvSpPr>
          <p:spPr>
            <a:xfrm>
              <a:off x="0" y="5"/>
              <a:ext cx="996592733" cy="201945013"/>
            </a:xfrm>
            <a:prstGeom prst="rect">
              <a:avLst/>
            </a:prstGeom>
            <a:gradFill>
              <a:gsLst>
                <a:gs pos="0">
                  <a:srgbClr val="C3FFE8"/>
                </a:gs>
                <a:gs pos="35000">
                  <a:srgbClr val="D4FFEE"/>
                </a:gs>
                <a:gs pos="100000">
                  <a:srgbClr val="EDFFF8"/>
                </a:gs>
              </a:gsLst>
              <a:lin ang="16200038" scaled="0"/>
            </a:gradFill>
            <a:ln cap="flat" cmpd="sng" w="9525">
              <a:solidFill>
                <a:srgbClr val="A5DEC6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Times New Roman"/>
                <a:buNone/>
              </a:pPr>
              <a:r>
                <a:rPr b="1" i="0" lang="en-US" sz="32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Результаты поиска</a:t>
              </a:r>
              <a:endParaRPr/>
            </a:p>
          </p:txBody>
        </p:sp>
        <p:sp>
          <p:nvSpPr>
            <p:cNvPr id="371" name="Google Shape;371;p61"/>
            <p:cNvSpPr/>
            <p:nvPr/>
          </p:nvSpPr>
          <p:spPr>
            <a:xfrm flipH="1" rot="4260001">
              <a:off x="1223000079" y="397046044"/>
              <a:ext cx="53872284" cy="1270169910"/>
            </a:xfrm>
            <a:prstGeom prst="downArrow">
              <a:avLst>
                <a:gd fmla="val 20942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2" name="Google Shape;372;p61"/>
            <p:cNvSpPr txBox="1"/>
            <p:nvPr/>
          </p:nvSpPr>
          <p:spPr>
            <a:xfrm>
              <a:off x="1219649490" y="789738826"/>
              <a:ext cx="841885595" cy="13850980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Количество цитирований</a:t>
              </a:r>
              <a:endParaRPr/>
            </a:p>
          </p:txBody>
        </p:sp>
        <p:sp>
          <p:nvSpPr>
            <p:cNvPr id="373" name="Google Shape;373;p61"/>
            <p:cNvSpPr/>
            <p:nvPr/>
          </p:nvSpPr>
          <p:spPr>
            <a:xfrm flipH="1" rot="5400000">
              <a:off x="1301773252" y="685410906"/>
              <a:ext cx="51442159" cy="1270757985"/>
            </a:xfrm>
            <a:prstGeom prst="downArrow">
              <a:avLst>
                <a:gd fmla="val 20972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4" name="Google Shape;374;p61"/>
            <p:cNvSpPr txBox="1"/>
            <p:nvPr/>
          </p:nvSpPr>
          <p:spPr>
            <a:xfrm>
              <a:off x="1254029069" y="1234366816"/>
              <a:ext cx="687178185" cy="13792762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Список литературы</a:t>
              </a:r>
              <a:endParaRPr/>
            </a:p>
          </p:txBody>
        </p:sp>
        <p:sp>
          <p:nvSpPr>
            <p:cNvPr id="375" name="Google Shape;375;p61"/>
            <p:cNvSpPr/>
            <p:nvPr/>
          </p:nvSpPr>
          <p:spPr>
            <a:xfrm flipH="1" rot="7020000">
              <a:off x="1231210915" y="1058520421"/>
              <a:ext cx="58733015" cy="1201957114"/>
            </a:xfrm>
            <a:prstGeom prst="downArrow">
              <a:avLst>
                <a:gd fmla="val 20842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6" name="Google Shape;376;p61"/>
            <p:cNvSpPr txBox="1"/>
            <p:nvPr/>
          </p:nvSpPr>
          <p:spPr>
            <a:xfrm>
              <a:off x="1271218619" y="1653970050"/>
              <a:ext cx="876264944" cy="45684960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Поиск связанных публикаций (статей в которых похожий список литературы)</a:t>
              </a: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62"/>
          <p:cNvGrpSpPr/>
          <p:nvPr/>
        </p:nvGrpSpPr>
        <p:grpSpPr>
          <a:xfrm>
            <a:off x="457200" y="792817"/>
            <a:ext cx="8437512" cy="5452624"/>
            <a:chOff x="0" y="0"/>
            <a:chExt cx="2147483647" cy="2147483647"/>
          </a:xfrm>
        </p:grpSpPr>
        <p:sp>
          <p:nvSpPr>
            <p:cNvPr id="382" name="Google Shape;382;p62"/>
            <p:cNvSpPr txBox="1"/>
            <p:nvPr/>
          </p:nvSpPr>
          <p:spPr>
            <a:xfrm>
              <a:off x="0" y="5"/>
              <a:ext cx="1177625992" cy="219600014"/>
            </a:xfrm>
            <a:prstGeom prst="rect">
              <a:avLst/>
            </a:prstGeom>
            <a:gradFill>
              <a:gsLst>
                <a:gs pos="0">
                  <a:srgbClr val="C3FFE8"/>
                </a:gs>
                <a:gs pos="35000">
                  <a:srgbClr val="D4FFEE"/>
                </a:gs>
                <a:gs pos="100000">
                  <a:srgbClr val="EDFFF8"/>
                </a:gs>
              </a:gsLst>
              <a:lin ang="16200038" scaled="0"/>
            </a:gradFill>
            <a:ln cap="flat" cmpd="sng" w="9525">
              <a:solidFill>
                <a:srgbClr val="A5DEC6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Times New Roman"/>
                <a:buNone/>
              </a:pPr>
              <a:r>
                <a:rPr b="1" i="0" lang="en-US" sz="32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Поисковые операторы</a:t>
              </a:r>
              <a:endParaRPr/>
            </a:p>
          </p:txBody>
        </p:sp>
        <p:pic>
          <p:nvPicPr>
            <p:cNvPr descr="slide_9.jpg" id="383" name="Google Shape;383;p62"/>
            <p:cNvPicPr preferRelativeResize="0"/>
            <p:nvPr/>
          </p:nvPicPr>
          <p:blipFill rotWithShape="1">
            <a:blip r:embed="rId3">
              <a:alphaModFix/>
            </a:blip>
            <a:srcRect b="16666" l="0" r="0" t="21559"/>
            <a:stretch/>
          </p:blipFill>
          <p:spPr>
            <a:xfrm>
              <a:off x="86435057" y="670290827"/>
              <a:ext cx="2061048513" cy="1477192836"/>
            </a:xfrm>
            <a:prstGeom prst="rect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84" name="Google Shape;384;p62"/>
            <p:cNvSpPr txBox="1"/>
            <p:nvPr/>
          </p:nvSpPr>
          <p:spPr>
            <a:xfrm>
              <a:off x="86435057" y="321739540"/>
              <a:ext cx="2061048519" cy="348551299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0095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5" name="Google Shape;385;p62"/>
            <p:cNvSpPr txBox="1"/>
            <p:nvPr/>
          </p:nvSpPr>
          <p:spPr>
            <a:xfrm>
              <a:off x="568362847" y="321587985"/>
              <a:ext cx="1094203324" cy="219370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Times New Roman"/>
                <a:buNone/>
              </a:pPr>
              <a:r>
                <a:rPr b="0" i="0" lang="en-US" sz="32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Логические операторы</a:t>
              </a: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gradFill>
            <a:gsLst>
              <a:gs pos="0">
                <a:srgbClr val="C3FFE8"/>
              </a:gs>
              <a:gs pos="35000">
                <a:srgbClr val="D4FFEE"/>
              </a:gs>
              <a:gs pos="100000">
                <a:srgbClr val="EDFFF8"/>
              </a:gs>
            </a:gsLst>
            <a:lin ang="16200038" scaled="0"/>
          </a:gradFill>
          <a:ln cap="flat" cmpd="sng" w="9525">
            <a:solidFill>
              <a:srgbClr val="A5DEC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Поисковые операторы</a:t>
            </a:r>
            <a:endParaRPr/>
          </a:p>
        </p:txBody>
      </p:sp>
      <p:graphicFrame>
        <p:nvGraphicFramePr>
          <p:cNvPr id="391" name="Google Shape;391;p63"/>
          <p:cNvGraphicFramePr/>
          <p:nvPr/>
        </p:nvGraphicFramePr>
        <p:xfrm>
          <a:off x="457200" y="16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{B3CA427F-F863-418D-9BA4-F42E1C95F263}</a:tableStyleId>
              </a:tblPr>
              <a:tblGrid>
                <a:gridCol w="1928800"/>
                <a:gridCol w="3143250"/>
                <a:gridCol w="3571875"/>
              </a:tblGrid>
              <a:tr h="106045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Times New Roman"/>
                        <a:buNone/>
                      </a:pPr>
                      <a:r>
                        <a:rPr b="1" i="0" lang="en-US" sz="32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Символы усечения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127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Arial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Любое количество символов или их отсутствие 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Например:*moda* - modal, multimoda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</a:tr>
              <a:tr h="95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Arial"/>
                        <a:buNone/>
                      </a:pPr>
                      <a:r>
                        <a:rPr b="0" i="0" lang="en-US" sz="3600" u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b="0" i="0" lang="en-US" sz="24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Один символ или его отсутствие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b="0" i="0" lang="en-US" sz="24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Например: Colo$r – color, colour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6EF"/>
                    </a:solidFill>
                  </a:tcPr>
                </a:tc>
              </a:tr>
              <a:tr h="869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Times New Roman"/>
                        <a:buNone/>
                      </a:pPr>
                      <a:r>
                        <a:rPr b="0" i="0" lang="en-US" sz="3600" u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?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b="0" i="0" lang="en-US" sz="24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Строго один символ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b="0" i="0" lang="en-US" sz="24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Например: en?oblast – entoblast, endoblast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/>
          <p:nvPr>
            <p:ph type="title"/>
          </p:nvPr>
        </p:nvSpPr>
        <p:spPr>
          <a:xfrm>
            <a:off x="457200" y="274637"/>
            <a:ext cx="8229600" cy="725400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EndNote online</a:t>
            </a:r>
            <a:endParaRPr/>
          </a:p>
        </p:txBody>
      </p:sp>
      <p:sp>
        <p:nvSpPr>
          <p:cNvPr id="397" name="Google Shape;397;p64"/>
          <p:cNvSpPr txBox="1"/>
          <p:nvPr>
            <p:ph idx="1" type="body"/>
          </p:nvPr>
        </p:nvSpPr>
        <p:spPr>
          <a:xfrm>
            <a:off x="500062" y="1428750"/>
            <a:ext cx="8229600" cy="3929100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Запись онлайн-семинара по базовым возможностям EndNote online. Рассмотрены следующие функции: добавление записей в библиотеку, возможности прикрепления файлов и документов, создание групп ссылок, оформление списков литературы на сайте и в процессе оформления текста в MS Word (модуль Cite-While-You-Write).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http://www.youtube.com/watch?v=fvKZhZe4VJQ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Запись онлайн-семинара по расширенным возможностям EndNote online. Рассмотрены следующие функции: захват ссылок Capture References, совместная работа с группами, управление вложениями, расширенные возможности модуля Cite-While-You-Write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http://www.youtube.com/watch?v=WcUanNqOW00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5"/>
          <p:cNvSpPr txBox="1"/>
          <p:nvPr/>
        </p:nvSpPr>
        <p:spPr>
          <a:xfrm>
            <a:off x="0" y="428625"/>
            <a:ext cx="84297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Федеральное государственное бюджетное учреждение «Федеральный институт промышленной собственности» (ФИПС); Federal Institute of Industrial Property</a:t>
            </a:r>
            <a:endParaRPr b="0" i="0" sz="9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РФ, Москва, Бережковская набережная, д. 30, корпус 1</a:t>
            </a:r>
            <a:endParaRPr/>
          </a:p>
        </p:txBody>
      </p:sp>
      <p:pic>
        <p:nvPicPr>
          <p:cNvPr id="403" name="Google Shape;40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50" y="1857375"/>
            <a:ext cx="7112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Ссылки на интернет-ресурсы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Всемирная организация интеллектуальной собственности (ВОИС) </a:t>
            </a:r>
            <a:r>
              <a:rPr b="0" i="0" lang="en-US" sz="3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www.wipo.int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/>
        </p:nvSpPr>
        <p:spPr>
          <a:xfrm>
            <a:off x="357187" y="1928812"/>
            <a:ext cx="82296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Оформление разделов Диссертации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8"/>
          <p:cNvSpPr txBox="1"/>
          <p:nvPr>
            <p:ph type="title"/>
          </p:nvPr>
        </p:nvSpPr>
        <p:spPr>
          <a:xfrm>
            <a:off x="457200" y="274637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PATENTSCOPE Database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1"/>
          <p:cNvSpPr txBox="1"/>
          <p:nvPr>
            <p:ph type="title"/>
          </p:nvPr>
        </p:nvSpPr>
        <p:spPr>
          <a:xfrm>
            <a:off x="457200" y="274637"/>
            <a:ext cx="82296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МПК (МКИ)</a:t>
            </a:r>
            <a:endParaRPr/>
          </a:p>
        </p:txBody>
      </p:sp>
      <p:pic>
        <p:nvPicPr>
          <p:cNvPr id="437" name="Google Shape;437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2"/>
          <p:cNvSpPr txBox="1"/>
          <p:nvPr>
            <p:ph type="title"/>
          </p:nvPr>
        </p:nvSpPr>
        <p:spPr>
          <a:xfrm>
            <a:off x="457200" y="274637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Institute of Standards and Technology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 txBox="1"/>
          <p:nvPr>
            <p:ph type="title"/>
          </p:nvPr>
        </p:nvSpPr>
        <p:spPr>
          <a:xfrm>
            <a:off x="457200" y="274637"/>
            <a:ext cx="8229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БД  NIST</a:t>
            </a:r>
            <a:endParaRPr/>
          </a:p>
        </p:txBody>
      </p:sp>
      <p:pic>
        <p:nvPicPr>
          <p:cNvPr id="449" name="Google Shape;449;p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7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4"/>
          <p:cNvSpPr txBox="1"/>
          <p:nvPr>
            <p:ph type="title"/>
          </p:nvPr>
        </p:nvSpPr>
        <p:spPr>
          <a:xfrm>
            <a:off x="457200" y="274637"/>
            <a:ext cx="8229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J. Phys. Chem. Ref. Data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5"/>
          <p:cNvSpPr txBox="1"/>
          <p:nvPr>
            <p:ph type="title"/>
          </p:nvPr>
        </p:nvSpPr>
        <p:spPr>
          <a:xfrm>
            <a:off x="457200" y="274637"/>
            <a:ext cx="8229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NIST – Standard Reference Data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7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6"/>
          <p:cNvSpPr txBox="1"/>
          <p:nvPr>
            <p:ph type="title"/>
          </p:nvPr>
        </p:nvSpPr>
        <p:spPr>
          <a:xfrm>
            <a:off x="457200" y="274637"/>
            <a:ext cx="8229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Solubility Data Series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7"/>
          <p:cNvSpPr txBox="1"/>
          <p:nvPr>
            <p:ph type="title"/>
          </p:nvPr>
        </p:nvSpPr>
        <p:spPr>
          <a:xfrm>
            <a:off x="457200" y="274637"/>
            <a:ext cx="8229600" cy="79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NIST Chemistry WebBook. / US: National Institute of Standards and Technology. Version 69 (30.09.2008). </a:t>
            </a:r>
            <a:r>
              <a:rPr b="1" i="0" lang="en-US" sz="1800" u="sng">
                <a:solidFill>
                  <a:schemeClr val="hlink"/>
                </a:solidFill>
                <a:hlinkClick r:id="rId3"/>
              </a:rPr>
              <a:t>http://webbook.nist.gov/chemistry</a:t>
            </a:r>
            <a:b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pic>
        <p:nvPicPr>
          <p:cNvPr id="473" name="Google Shape;473;p7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3075" y="1285875"/>
            <a:ext cx="6050100" cy="48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>
            <a:off x="457200" y="274637"/>
            <a:ext cx="82296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Свойства растворителей</a:t>
            </a:r>
            <a:endParaRPr/>
          </a:p>
        </p:txBody>
      </p:sp>
      <p:pic>
        <p:nvPicPr>
          <p:cNvPr id="108" name="Google Shape;10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" y="1214437"/>
            <a:ext cx="8177100" cy="4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8"/>
          <p:cNvSpPr txBox="1"/>
          <p:nvPr>
            <p:ph type="title"/>
          </p:nvPr>
        </p:nvSpPr>
        <p:spPr>
          <a:xfrm>
            <a:off x="457200" y="274637"/>
            <a:ext cx="8229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WebBook NIST</a:t>
            </a:r>
            <a:endParaRPr/>
          </a:p>
        </p:txBody>
      </p:sp>
      <p:pic>
        <p:nvPicPr>
          <p:cNvPr id="479" name="Google Shape;479;p7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75" y="1062037"/>
            <a:ext cx="6329400" cy="50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type="title"/>
          </p:nvPr>
        </p:nvSpPr>
        <p:spPr>
          <a:xfrm>
            <a:off x="457200" y="274637"/>
            <a:ext cx="8229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по формуле: C</a:t>
            </a: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pic>
        <p:nvPicPr>
          <p:cNvPr id="485" name="Google Shape;485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75" y="1176337"/>
            <a:ext cx="6186600" cy="4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0"/>
          <p:cNvSpPr txBox="1"/>
          <p:nvPr>
            <p:ph type="title"/>
          </p:nvPr>
        </p:nvSpPr>
        <p:spPr>
          <a:xfrm>
            <a:off x="457200" y="274637"/>
            <a:ext cx="82296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ScienceDirect</a:t>
            </a:r>
            <a:endParaRPr/>
          </a:p>
        </p:txBody>
      </p:sp>
      <p:pic>
        <p:nvPicPr>
          <p:cNvPr id="491" name="Google Shape;491;p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87" y="1214437"/>
            <a:ext cx="8736000" cy="4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1"/>
          <p:cNvSpPr txBox="1"/>
          <p:nvPr>
            <p:ph type="title"/>
          </p:nvPr>
        </p:nvSpPr>
        <p:spPr>
          <a:xfrm>
            <a:off x="457200" y="274637"/>
            <a:ext cx="82296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ScienceDirect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687" y="785812"/>
            <a:ext cx="7097700" cy="56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2"/>
          <p:cNvSpPr txBox="1"/>
          <p:nvPr>
            <p:ph type="title"/>
          </p:nvPr>
        </p:nvSpPr>
        <p:spPr>
          <a:xfrm>
            <a:off x="1357312" y="214312"/>
            <a:ext cx="5997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Поисковая система  </a:t>
            </a:r>
            <a:r>
              <a:rPr b="1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SpringerLink</a:t>
            </a: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(Springer)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3"/>
          <p:cNvSpPr txBox="1"/>
          <p:nvPr>
            <p:ph type="title"/>
          </p:nvPr>
        </p:nvSpPr>
        <p:spPr>
          <a:xfrm>
            <a:off x="457200" y="274637"/>
            <a:ext cx="8229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Доступные типы публикаций</a:t>
            </a:r>
            <a:endParaRPr/>
          </a:p>
        </p:txBody>
      </p:sp>
      <p:pic>
        <p:nvPicPr>
          <p:cNvPr id="509" name="Google Shape;509;p8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8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4"/>
          <p:cNvSpPr txBox="1"/>
          <p:nvPr>
            <p:ph type="title"/>
          </p:nvPr>
        </p:nvSpPr>
        <p:spPr>
          <a:xfrm>
            <a:off x="457200" y="274637"/>
            <a:ext cx="8229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Russ Chem Bull – Изв. РАН. Сер. Хим.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457200" y="274637"/>
            <a:ext cx="8229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Springer</a:t>
            </a:r>
            <a:endParaRPr/>
          </a:p>
        </p:txBody>
      </p:sp>
      <p:pic>
        <p:nvPicPr>
          <p:cNvPr id="521" name="Google Shape;521;p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600200"/>
            <a:ext cx="80487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562" y="1714500"/>
            <a:ext cx="5934074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86"/>
          <p:cNvSpPr txBox="1"/>
          <p:nvPr/>
        </p:nvSpPr>
        <p:spPr>
          <a:xfrm>
            <a:off x="395287" y="214312"/>
            <a:ext cx="8262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Wiley Online Library - //onlinelibrary.wiley.com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Полнотекстовый доступ к статьям за последние 5 лет до конца 2019 года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 txBox="1"/>
          <p:nvPr>
            <p:ph type="title"/>
          </p:nvPr>
        </p:nvSpPr>
        <p:spPr>
          <a:xfrm>
            <a:off x="457200" y="274637"/>
            <a:ext cx="82296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Гранты на поддержку научных исследований для молодых ученых</a:t>
            </a:r>
            <a:endParaRPr/>
          </a:p>
        </p:txBody>
      </p:sp>
      <p:sp>
        <p:nvSpPr>
          <p:cNvPr id="533" name="Google Shape;533;p87"/>
          <p:cNvSpPr txBox="1"/>
          <p:nvPr/>
        </p:nvSpPr>
        <p:spPr>
          <a:xfrm>
            <a:off x="0" y="1412875"/>
            <a:ext cx="8621700" cy="4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Гранты, выделяемые организациями: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Российский Фонд Фундаментальных Исследований (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РФФИ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Конкурсы и программы РФФИ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https://www.rfbr.ru/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Российский Научный Фонд (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РНФ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http://rscf.ru/ru/documents/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Федеральная целевая программа «Исследования и разработки по приоритетным направлениям развития научно-технологического </a:t>
            </a:r>
            <a:b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комплекса России на 2014—2020 годы»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https://fcpir.ru/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Одно из необходимых условий поддержки исследований – наличие (число) и качество публикаций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25"/>
          <p:cNvGraphicFramePr/>
          <p:nvPr/>
        </p:nvGraphicFramePr>
        <p:xfrm>
          <a:off x="0" y="1643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{B3CA427F-F863-418D-9BA4-F42E1C95F263}</a:tableStyleId>
              </a:tblPr>
              <a:tblGrid>
                <a:gridCol w="1063625"/>
                <a:gridCol w="2249475"/>
                <a:gridCol w="3187700"/>
                <a:gridCol w="2500300"/>
              </a:tblGrid>
              <a:tr h="12144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ЖК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</a:t>
                      </a:r>
                      <a:r>
                        <a:rPr b="0" baseline="-2500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ф.п., </a:t>
                      </a:r>
                      <a:r>
                        <a:rPr b="0" baseline="3000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</a:t>
                      </a: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Содержание примесей, мол. %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4ОЦБ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</a:t>
                      </a:r>
                      <a:r>
                        <a:rPr b="0" baseline="-2500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</a:t>
                      </a:r>
                      <a:r>
                        <a:rPr b="0" baseline="-2500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O-Ph-Ph-СN 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 78,3±0,2 I 76,1 N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5ОЦБ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</a:t>
                      </a:r>
                      <a:r>
                        <a:rPr b="0" baseline="-2500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</a:t>
                      </a:r>
                      <a:r>
                        <a:rPr b="0" baseline="-2500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O-Ph-Ph-СN 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 48,3±0,3 N 67,5±0,3 I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1,5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8ОЦБ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</a:t>
                      </a:r>
                      <a:r>
                        <a:rPr b="0" baseline="-2500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</a:t>
                      </a:r>
                      <a:r>
                        <a:rPr b="0" baseline="-2500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O-Ph-Ph-СN 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 52,0±0,3 S</a:t>
                      </a:r>
                      <a:r>
                        <a:rPr b="0" baseline="-2500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66,3 N 79,0 I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1,4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PCH-3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</a:t>
                      </a:r>
                      <a:r>
                        <a:rPr b="0" baseline="-2500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</a:t>
                      </a:r>
                      <a:r>
                        <a:rPr b="0" baseline="-2500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-Cy-Ph-СN 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 43,3±0,2 N 44,3±0,3 I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1,3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PCH-5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</a:t>
                      </a:r>
                      <a:r>
                        <a:rPr b="0" baseline="-2500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</a:t>
                      </a:r>
                      <a:r>
                        <a:rPr b="0" baseline="-2500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-Cy-Ph-СN 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 30,5±0,2 N 56,4±0,5 I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1,4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4" name="Google Shape;114;p25"/>
          <p:cNvSpPr txBox="1"/>
          <p:nvPr>
            <p:ph type="title"/>
          </p:nvPr>
        </p:nvSpPr>
        <p:spPr>
          <a:xfrm>
            <a:off x="457200" y="274637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Суммарное содержание примесей в исходных ЖК реактивах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 (участники) заявки на грант (ФЦП)</a:t>
            </a:r>
            <a:endParaRPr/>
          </a:p>
        </p:txBody>
      </p:sp>
      <p:graphicFrame>
        <p:nvGraphicFramePr>
          <p:cNvPr id="539" name="Google Shape;539;p88"/>
          <p:cNvGraphicFramePr/>
          <p:nvPr/>
        </p:nvGraphicFramePr>
        <p:xfrm>
          <a:off x="428625" y="157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{B3CA427F-F863-418D-9BA4-F42E1C95F263}</a:tableStyleId>
              </a:tblPr>
              <a:tblGrid>
                <a:gridCol w="942975"/>
                <a:gridCol w="1190625"/>
                <a:gridCol w="1517650"/>
                <a:gridCol w="941375"/>
                <a:gridCol w="1409700"/>
                <a:gridCol w="1517650"/>
                <a:gridCol w="939800"/>
              </a:tblGrid>
              <a:tr h="965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Times New Roman"/>
                        <a:buNone/>
                      </a:pPr>
                      <a:r>
                        <a:rPr b="1" i="0" lang="en-US" sz="2400" u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ФИО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Times New Roman"/>
                        <a:buNone/>
                      </a:pPr>
                      <a:r>
                        <a:rPr b="1" i="0" lang="en-US" sz="2400" u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База данных Scopus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Times New Roman"/>
                        <a:buNone/>
                      </a:pPr>
                      <a:r>
                        <a:rPr b="1" i="0" lang="en-US" sz="2400" u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«Сеть науки»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Times New Roman"/>
                        <a:buNone/>
                      </a:pPr>
                      <a:r>
                        <a:rPr b="1" i="0" lang="en-US" sz="2400" u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(Web of Science)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1828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Число публика-ций за послед-ние 5 лет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Число цитирова-ний  за последние 5 лет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Индекс Хирша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Число публика-ций за последние 5 лет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Число цитирова-ний за последние 5 лет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Индекс Хирша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CDE"/>
                    </a:solidFill>
                  </a:tcPr>
                </a:tc>
              </a:tr>
              <a:tr h="87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6EF"/>
                    </a:solidFill>
                  </a:tcPr>
                </a:tc>
              </a:tr>
            </a:tbl>
          </a:graphicData>
        </a:graphic>
      </p:graphicFrame>
      <p:sp>
        <p:nvSpPr>
          <p:cNvPr id="540" name="Google Shape;540;p88"/>
          <p:cNvSpPr txBox="1"/>
          <p:nvPr/>
        </p:nvSpPr>
        <p:spPr>
          <a:xfrm>
            <a:off x="500062" y="5500687"/>
            <a:ext cx="4089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БД РИНЦ (elibrary.ru)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9"/>
          <p:cNvSpPr txBox="1"/>
          <p:nvPr/>
        </p:nvSpPr>
        <p:spPr>
          <a:xfrm>
            <a:off x="4067175" y="358775"/>
            <a:ext cx="4897500" cy="6140400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007A5C"/>
            </a:outerShdw>
          </a:effectLst>
        </p:spPr>
        <p:txBody>
          <a:bodyPr anchorCtr="0" anchor="ctr" bIns="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Вычисление индекса Хирша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Хиршу: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Учёный имеет индекс 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если h из его N</a:t>
            </a:r>
            <a:r>
              <a:rPr b="0" baseline="-25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статей цитируются как минимум h раз каждая, в то время как оставшиеся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</a:t>
            </a:r>
            <a:r>
              <a:rPr b="0" baseline="-25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h) статей цитируются не более, чем h раз каждая.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учёный с индексом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опубликовал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статей, то на каждую из них сослались как минимум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раз.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Так, если у исследователя опубликовано 100 статей, на каждую из которых имеется лишь одна ссылка, его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-индекс равен 1. Таким же будет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-индекс исследователя, опубликовавшего одну статью, на которую сослались 100 раз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upload.wikimedia.org/wikipedia/commons/thumb/0/04/H-index-ru.svg/300px-H-index-ru.svg.png" id="546" name="Google Shape;54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1773237"/>
            <a:ext cx="3959225" cy="39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0"/>
          <p:cNvSpPr txBox="1"/>
          <p:nvPr>
            <p:ph type="title"/>
          </p:nvPr>
        </p:nvSpPr>
        <p:spPr>
          <a:xfrm>
            <a:off x="457200" y="274637"/>
            <a:ext cx="82296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1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Структура статьи</a:t>
            </a:r>
            <a:br>
              <a:rPr b="1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552" name="Google Shape;552;p90"/>
          <p:cNvSpPr txBox="1"/>
          <p:nvPr>
            <p:ph idx="1" type="body"/>
          </p:nvPr>
        </p:nvSpPr>
        <p:spPr>
          <a:xfrm>
            <a:off x="457200" y="1600200"/>
            <a:ext cx="8229600" cy="5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IMRAD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формат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(Introduction, Methods, Results, and Discussion).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Название – Title,  Авторы – Authors, Реферат – Abstract, Введение – Introduction,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Методы – Materials and Methods (Theoretical basis), Результаты – Results,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Обсуждение – Discussion,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Благодарности – Acknowledgements,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Список литературы – References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Рисунки - Figures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Таблицы - Tables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1"/>
          <p:cNvSpPr txBox="1"/>
          <p:nvPr/>
        </p:nvSpPr>
        <p:spPr>
          <a:xfrm>
            <a:off x="755650" y="476250"/>
            <a:ext cx="7993200" cy="6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журнала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Следует учитывать соответствие материала статьи тематике журнала (journal scope). На сайте журнала (раздел «о журнале») можно найти описание, в котором кратко приведена тематика и типы статей, принимаемых журналом.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Также, можно обратить внимание на то, где печатаются авторы, статьи которых близки с вашей темой. Изучив список литературы, можно увидеть перечень журналов, в которые можно подать статью.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Журналы с высоким импакт-фактором предъявляют больше требований к новизне и методологии исследования. Лучший способ определить требования журнала к качеству статьи – это просмотреть несколько статей из последних выпусков.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75" y="1214437"/>
            <a:ext cx="6140400" cy="4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92"/>
          <p:cNvSpPr txBox="1"/>
          <p:nvPr>
            <p:ph type="title"/>
          </p:nvPr>
        </p:nvSpPr>
        <p:spPr>
          <a:xfrm>
            <a:off x="457200" y="274637"/>
            <a:ext cx="8229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Квартиль и импакт-фактор журнала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3"/>
          <p:cNvSpPr txBox="1"/>
          <p:nvPr>
            <p:ph idx="1" type="body"/>
          </p:nvPr>
        </p:nvSpPr>
        <p:spPr>
          <a:xfrm>
            <a:off x="500062" y="285750"/>
            <a:ext cx="8229600" cy="24288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Рукопись статьи передают на рецензирование.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Типовые вопросы для оценки статьи рецензентом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Подходит ли статья для публикации в журнале по содержанию, значимости результатов, форме изложения;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степень новизны и актуальность полученных результатов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93"/>
          <p:cNvSpPr txBox="1"/>
          <p:nvPr/>
        </p:nvSpPr>
        <p:spPr>
          <a:xfrm>
            <a:off x="793750" y="2890837"/>
            <a:ext cx="69294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 каким актуальным направлениям исследований в данной области относится тема статьи;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насколько соответствуют используемые методы, подходы и теоретические представления современному уровню развития данной области;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каким вкладом в развитие соответствующей области является данная статья;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в чем заключается элемент новизны и насколько он существен;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характер необходимых исправлений.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4"/>
          <p:cNvSpPr txBox="1"/>
          <p:nvPr>
            <p:ph type="title"/>
          </p:nvPr>
        </p:nvSpPr>
        <p:spPr>
          <a:xfrm>
            <a:off x="428625" y="2357437"/>
            <a:ext cx="82296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внимание!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850" y="0"/>
            <a:ext cx="68453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25" y="3071812"/>
            <a:ext cx="7615200" cy="32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457200" y="1600200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результатов эксперимента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Оформление по умолчанию">
  <a:themeElements>
    <a:clrScheme name="Оформление по умолчанию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